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1986" r:id="rId4"/>
    <p:sldId id="272" r:id="rId5"/>
    <p:sldId id="274" r:id="rId6"/>
    <p:sldId id="320" r:id="rId7"/>
    <p:sldId id="273" r:id="rId8"/>
    <p:sldId id="263" r:id="rId9"/>
    <p:sldId id="264" r:id="rId10"/>
    <p:sldId id="257" r:id="rId11"/>
    <p:sldId id="258" r:id="rId12"/>
    <p:sldId id="275" r:id="rId13"/>
    <p:sldId id="322" r:id="rId14"/>
    <p:sldId id="323" r:id="rId15"/>
    <p:sldId id="259" r:id="rId16"/>
    <p:sldId id="277" r:id="rId17"/>
    <p:sldId id="1988" r:id="rId18"/>
    <p:sldId id="279" r:id="rId19"/>
    <p:sldId id="260" r:id="rId20"/>
    <p:sldId id="278" r:id="rId21"/>
    <p:sldId id="285" r:id="rId22"/>
    <p:sldId id="261" r:id="rId23"/>
    <p:sldId id="271" r:id="rId24"/>
    <p:sldId id="280" r:id="rId25"/>
    <p:sldId id="281" r:id="rId26"/>
    <p:sldId id="282" r:id="rId27"/>
    <p:sldId id="284" r:id="rId28"/>
    <p:sldId id="287" r:id="rId29"/>
    <p:sldId id="288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/>
    <p:restoredTop sz="94783"/>
  </p:normalViewPr>
  <p:slideViewPr>
    <p:cSldViewPr snapToGrid="0" snapToObjects="1">
      <p:cViewPr varScale="1">
        <p:scale>
          <a:sx n="93" d="100"/>
          <a:sy n="93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59525-3348-B54F-9758-B9242622C4B7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05F00-8744-5342-A1AD-A8527661D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87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5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960-2DA0-3747-A18F-5575F7259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B25C-A0D4-E647-85AC-1254EE8E9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9D1A-45D6-BB46-9E36-DC2EB3DD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9DE3-21C4-904B-8D93-0D50FB84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1F8D4-08A3-5C4E-815B-19C95756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E7D0-EFD0-344B-9619-391371CA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9CD76-E411-444F-B771-C78BCC7A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0A18C-1311-284D-A2BF-A1A6DC90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62417-98A7-3E47-999A-92E27000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3E0A-0DED-604B-A1E9-24274269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7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225C0-C39A-CB4E-A9BC-D3A9327F9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89754-7A49-0640-863F-62A22552B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B3E9-46E6-F948-A45E-75798AA4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C703-2833-7043-B249-737013B1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AEF2F-B67B-3248-ADFE-F2D40CBF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63AD-11FC-A643-B502-B2839618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F6C1-6BC9-1249-94D6-85D04D02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6733-A291-F041-956F-FB9B81E4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6E665-0FE9-2642-A890-DF491A85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C2236-0CCB-0940-8C32-82E038A8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447-CE39-E54C-9782-C6490D4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7061-913F-1F4B-88F7-8350D7E45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73F88-5777-2E44-90A2-D807B9BE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CFA13-BE3C-4844-84B7-BACAD40B2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8790-0DC8-3E43-8EF8-775601C6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7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7FB9-5A43-CD41-BAE4-345BDE86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C048-2E2D-D243-A5FD-D2023285C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EE347-8122-8E45-BC2F-96C0A5E4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6B87D-636C-BF4B-B69D-F94EA127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06FC-D8A1-0848-B797-009A707A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11991-5DF1-7043-8563-2283577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9AD8-991A-B44D-86B8-F72D21F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BB1FE-6213-7149-A52D-B10A7D0A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81FFB-1995-E74D-B920-4A7060BA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174E3-2B32-E04F-9CC9-71B5F2E3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05D89-166D-CD45-AC91-FB3F9A7FC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9ED69-83CF-2548-9C75-7D6175D1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B6172-6B30-9246-9332-D8F5DCFB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761AA-998D-EB4D-BA78-FC14134F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16EB-2BA6-C241-B41C-CDAF07A7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78C09-F31E-A747-B573-585ABB9C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E15D-06B8-D544-B168-C4FC0190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B0CB9-B681-A344-812B-4A73EF1A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3144C-C491-5942-BD25-C9AD2956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E6E81-DA32-9346-800D-A4365B37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C8D26-C0EA-E44B-958D-39B03ED6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2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180C-4A34-7A44-A9E1-8419240E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FCF3-4708-F644-85A8-1903B113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210E-88B0-BD48-AE59-BD3B078BC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0AA0-BF5E-AE40-83A2-E4BD2DF6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657A5-762A-A743-867F-8D7E5AA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A278-8307-4749-A49C-3E8005FA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7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E475-53C9-AD48-8C0D-AB66ED2B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47D3F-8430-4E49-9A64-9BECF4581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2FE5B-4300-1C42-BFB8-E28B8AC79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CC2D4-2C2E-D448-8AEF-AD5E6025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A912B-BDC7-D944-8F91-CD565124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F07D2-E973-A440-A8BE-AE8977C8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32A9-E460-8F4C-B47E-ACA97B03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9D4FE-6D8C-5B4F-8E02-6BD468FC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8797-4E62-C644-9378-D1FC9CD5B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94EAF-2F66-B846-9A65-F1B66F473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0EAE-48BB-C54D-B140-DD8EBD5F7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tiff"/><Relationship Id="rId9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AA0-F85F-6C47-B390-CE96418F4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ICESat-2 data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D20B-BA05-E143-951F-4C74948EB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Smith</a:t>
            </a:r>
          </a:p>
          <a:p>
            <a:r>
              <a:rPr lang="en-US" dirty="0"/>
              <a:t>ICESat-2 </a:t>
            </a:r>
            <a:r>
              <a:rPr lang="en-US" dirty="0" err="1"/>
              <a:t>HackWeek</a:t>
            </a:r>
            <a:r>
              <a:rPr lang="en-US" dirty="0"/>
              <a:t> 2020</a:t>
            </a:r>
          </a:p>
          <a:p>
            <a:r>
              <a:rPr lang="en-US" dirty="0"/>
              <a:t>6/8/2020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1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3BCD8-F99C-204F-B053-01C7707E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7" y="59574"/>
            <a:ext cx="8492837" cy="6794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054BF-7787-1244-8D4E-45F90EE512AC}"/>
              </a:ext>
            </a:extLst>
          </p:cNvPr>
          <p:cNvSpPr txBox="1"/>
          <p:nvPr/>
        </p:nvSpPr>
        <p:spPr>
          <a:xfrm>
            <a:off x="10543309" y="6211669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6055A-D903-9846-85C7-6955CD9D2B73}"/>
              </a:ext>
            </a:extLst>
          </p:cNvPr>
          <p:cNvSpPr/>
          <p:nvPr/>
        </p:nvSpPr>
        <p:spPr>
          <a:xfrm>
            <a:off x="1884217" y="3214255"/>
            <a:ext cx="1149928" cy="347749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426988-13A9-AB45-9126-6854DA8F7829}"/>
              </a:ext>
            </a:extLst>
          </p:cNvPr>
          <p:cNvSpPr/>
          <p:nvPr/>
        </p:nvSpPr>
        <p:spPr>
          <a:xfrm>
            <a:off x="3034145" y="3214255"/>
            <a:ext cx="1978122" cy="272934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A7B48-C1E1-C342-8106-8A6189A97B23}"/>
              </a:ext>
            </a:extLst>
          </p:cNvPr>
          <p:cNvSpPr/>
          <p:nvPr/>
        </p:nvSpPr>
        <p:spPr>
          <a:xfrm>
            <a:off x="5716538" y="2367588"/>
            <a:ext cx="1022929" cy="8466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4E612-4CE2-D747-A375-2741DAA84786}"/>
              </a:ext>
            </a:extLst>
          </p:cNvPr>
          <p:cNvSpPr/>
          <p:nvPr/>
        </p:nvSpPr>
        <p:spPr>
          <a:xfrm>
            <a:off x="5003800" y="3214255"/>
            <a:ext cx="1158395" cy="112126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B220F-F8AD-A647-B77A-C3F4FAE9A263}"/>
              </a:ext>
            </a:extLst>
          </p:cNvPr>
          <p:cNvSpPr/>
          <p:nvPr/>
        </p:nvSpPr>
        <p:spPr>
          <a:xfrm>
            <a:off x="8375071" y="3317394"/>
            <a:ext cx="1022929" cy="8466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0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1B4E-6BFF-114A-A9D8-DA43979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4"/>
            <a:ext cx="10515600" cy="1325563"/>
          </a:xfrm>
        </p:spPr>
        <p:txBody>
          <a:bodyPr/>
          <a:lstStyle/>
          <a:p>
            <a:r>
              <a:rPr lang="en-US" dirty="0"/>
              <a:t>ATL03- geolocated photons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7FF3-F0DC-E641-AB16-1E9F4149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467"/>
            <a:ext cx="10515600" cy="47714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AKA: </a:t>
            </a:r>
            <a:r>
              <a:rPr lang="en-US" b="1" dirty="0"/>
              <a:t>The Big One</a:t>
            </a:r>
          </a:p>
          <a:p>
            <a:r>
              <a:rPr lang="en-US" dirty="0"/>
              <a:t>Contains </a:t>
            </a:r>
          </a:p>
          <a:p>
            <a:pPr lvl="1"/>
            <a:r>
              <a:rPr lang="en-US" dirty="0"/>
              <a:t>Latitude, longitude, and elevation for photons telemetered form ATLAS</a:t>
            </a:r>
          </a:p>
          <a:p>
            <a:pPr lvl="1"/>
            <a:r>
              <a:rPr lang="en-US" dirty="0"/>
              <a:t>Photon classifications for different surface types</a:t>
            </a:r>
          </a:p>
          <a:p>
            <a:pPr lvl="1"/>
            <a:r>
              <a:rPr lang="en-US" dirty="0"/>
              <a:t>Tides and atmospheric corrections</a:t>
            </a:r>
          </a:p>
          <a:p>
            <a:pPr lvl="1"/>
            <a:r>
              <a:rPr lang="en-US" dirty="0"/>
              <a:t>Instrumental parameters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Every photon is there, and every parameter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Same as advantages: This is a large and complex product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understand where other products come from</a:t>
            </a:r>
          </a:p>
          <a:p>
            <a:pPr lvl="1"/>
            <a:r>
              <a:rPr lang="en-US" dirty="0"/>
              <a:t>You want to look at surfaces at a scale than that resolved on higher-level products</a:t>
            </a:r>
          </a:p>
          <a:p>
            <a:pPr lvl="1"/>
            <a:r>
              <a:rPr lang="en-US" dirty="0"/>
              <a:t>You have lots of storage space and lots of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4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5.googleusercontent.com/NM4ySmVmZrm-6-ALafCLiTVyR8eaJQupA_LcH2hyjwRPCmSzzLxRBK3ARfNQSBWDtvQrfFJQAAY_MI8751Kbsv6h6w3KoTYMgv2CTWBu2XF8LLsEg-RmFIWfWOKV4f7vApAa">
            <a:extLst>
              <a:ext uri="{FF2B5EF4-FFF2-40B4-BE49-F238E27FC236}">
                <a16:creationId xmlns:a16="http://schemas.microsoft.com/office/drawing/2014/main" id="{9A0EEB76-C4D4-014E-BA21-4988D9F1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9" y="281600"/>
            <a:ext cx="11830293" cy="70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637C3-E138-204A-8997-C6A6B714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215"/>
            <a:ext cx="10515600" cy="1325563"/>
          </a:xfrm>
        </p:spPr>
        <p:txBody>
          <a:bodyPr/>
          <a:lstStyle/>
          <a:p>
            <a:r>
              <a:rPr lang="en-US" dirty="0"/>
              <a:t>ATL03 example: Big</a:t>
            </a:r>
            <a:r>
              <a:rPr lang="en-US"/>
              <a:t>,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F9D5-CAC7-2F41-BDE4-D7F1DF9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ATL03: Bathymetry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2EDC-65A8-794A-A37A-CE8DC43A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16" y="1583207"/>
            <a:ext cx="8985451" cy="5274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1F943-BA5E-E443-93A7-21387C5A0D9B}"/>
              </a:ext>
            </a:extLst>
          </p:cNvPr>
          <p:cNvSpPr txBox="1"/>
          <p:nvPr/>
        </p:nvSpPr>
        <p:spPr>
          <a:xfrm>
            <a:off x="10401167" y="6211669"/>
            <a:ext cx="192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Parish et al, 2019</a:t>
            </a:r>
          </a:p>
        </p:txBody>
      </p:sp>
    </p:spTree>
    <p:extLst>
      <p:ext uri="{BB962C8B-B14F-4D97-AF65-F5344CB8AC3E}">
        <p14:creationId xmlns:p14="http://schemas.microsoft.com/office/powerpoint/2010/main" val="376680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5E14-1B7A-E04A-AA4B-EB2F09F0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ATL03: Complex glacier surfaces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6FAC-16B7-E740-9693-A7E752F2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27" y="1690688"/>
            <a:ext cx="7289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23EE-6718-BF4E-9E5C-6D26BC3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ATL06: Land-ice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6B36-D960-1949-8C48-D5044553F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AKA: lots of little lines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40-meter linear segments fit to land-ice photons (slopes and heights)</a:t>
            </a:r>
          </a:p>
          <a:p>
            <a:pPr lvl="1"/>
            <a:r>
              <a:rPr lang="en-US" dirty="0"/>
              <a:t>Error estimates</a:t>
            </a:r>
          </a:p>
          <a:p>
            <a:pPr lvl="1"/>
            <a:r>
              <a:rPr lang="en-US" dirty="0"/>
              <a:t>Tides and instrumental corrections</a:t>
            </a:r>
          </a:p>
          <a:p>
            <a:pPr lvl="1"/>
            <a:r>
              <a:rPr lang="en-US" dirty="0"/>
              <a:t>Segment quality parameters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Lighter product than ATL03</a:t>
            </a:r>
          </a:p>
          <a:p>
            <a:pPr lvl="1"/>
            <a:r>
              <a:rPr lang="en-US" dirty="0"/>
              <a:t>Provides surface heights (not just photon heights)</a:t>
            </a:r>
          </a:p>
          <a:p>
            <a:pPr lvl="1"/>
            <a:r>
              <a:rPr lang="en-US" dirty="0"/>
              <a:t>Provides repeatable parameters (can be compared from cycle to cycle)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40-m resolution is too coarse for some applications (crevasses, bare rock)</a:t>
            </a:r>
          </a:p>
          <a:p>
            <a:pPr lvl="1"/>
            <a:r>
              <a:rPr lang="en-US" dirty="0"/>
              <a:t>40-m resolution is too fine for some large-scale studies</a:t>
            </a:r>
          </a:p>
          <a:p>
            <a:r>
              <a:rPr lang="en-US" dirty="0"/>
              <a:t>Use it if: </a:t>
            </a:r>
          </a:p>
          <a:p>
            <a:pPr lvl="1"/>
            <a:r>
              <a:rPr lang="en-US" dirty="0"/>
              <a:t>You want to make large-scale repeatable measurements of glaciers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BB71-171C-ED44-9B4F-7D2F09D8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597"/>
            <a:ext cx="10515600" cy="1325563"/>
          </a:xfrm>
        </p:spPr>
        <p:txBody>
          <a:bodyPr/>
          <a:lstStyle/>
          <a:p>
            <a:r>
              <a:rPr lang="en-US" dirty="0"/>
              <a:t>ATL06 example: along-track slopes</a:t>
            </a:r>
          </a:p>
        </p:txBody>
      </p:sp>
      <p:pic>
        <p:nvPicPr>
          <p:cNvPr id="2050" name="Picture 2" descr="https://lh5.googleusercontent.com/Vx3MQ0wcuH4zHkvYNYKZmjOznhQGfBKpQWICNr8x_Mz_5pRdxfx8k2C8viEL4E5XrcZsOqqYQzmNpgLVYHp0TpJDyuLcOjFXH1ZCva9wONjxjNuPiYmjP1CpGZzvRl32IsWj">
            <a:extLst>
              <a:ext uri="{FF2B5EF4-FFF2-40B4-BE49-F238E27FC236}">
                <a16:creationId xmlns:a16="http://schemas.microsoft.com/office/drawing/2014/main" id="{2C7A6B93-B03E-4443-9B05-447AEE84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7" y="996299"/>
            <a:ext cx="10868628" cy="58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18D28-72BA-B940-AA42-176740D62E59}"/>
              </a:ext>
            </a:extLst>
          </p:cNvPr>
          <p:cNvSpPr txBox="1"/>
          <p:nvPr/>
        </p:nvSpPr>
        <p:spPr>
          <a:xfrm>
            <a:off x="11004630" y="5833641"/>
            <a:ext cx="138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Holschuh</a:t>
            </a:r>
            <a:r>
              <a:rPr lang="en-US" dirty="0"/>
              <a:t> / </a:t>
            </a:r>
            <a:r>
              <a:rPr lang="en-US" dirty="0" err="1"/>
              <a:t>Sutterley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SA_logo2.jpg">
            <a:extLst>
              <a:ext uri="{FF2B5EF4-FFF2-40B4-BE49-F238E27FC236}">
                <a16:creationId xmlns:a16="http://schemas.microsoft.com/office/drawing/2014/main" id="{205E8C9E-C40A-0349-BF57-246309EA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21134" y="97286"/>
            <a:ext cx="943369" cy="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Google Shape;93;p14" descr="ICESat2_IconFancy.png">
            <a:extLst>
              <a:ext uri="{FF2B5EF4-FFF2-40B4-BE49-F238E27FC236}">
                <a16:creationId xmlns:a16="http://schemas.microsoft.com/office/drawing/2014/main" id="{D9569A63-035F-6E40-87BB-9305C9C674F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59" y="113417"/>
            <a:ext cx="2684301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E52D8E-6C6E-D647-A00C-8801AC5B0AB0}"/>
              </a:ext>
            </a:extLst>
          </p:cNvPr>
          <p:cNvSpPr txBox="1"/>
          <p:nvPr/>
        </p:nvSpPr>
        <p:spPr>
          <a:xfrm>
            <a:off x="2950477" y="113417"/>
            <a:ext cx="8089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ATL06: Mapping the ice sheets in a soothing blue haze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57CB3-7363-4F48-A837-3DA108A99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03" y="1732696"/>
            <a:ext cx="2955051" cy="4458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4727F-E56D-7A4C-8B01-92C2D1599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89BFA-060A-A146-9FE5-71DB77147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C9216-34E1-DD49-B9A5-B8B24C096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7E020-6753-9944-8376-3C9347EC0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6DC32-A875-1944-BCC8-98FB869BC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54D13-7DFA-224F-8B29-1929C0666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87C7E7-EA4C-7B44-9944-6F7215D2D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04E73-4896-544A-B713-E053593E8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8565-097F-5F45-9784-690092B9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ATL06 example: problems with surface water in Greenland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C9E7E-C802-A24B-9F43-C601C931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75" y="1634642"/>
            <a:ext cx="7876492" cy="5223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2DF9F-15C1-4744-98A2-1DD8F350A3D0}"/>
              </a:ext>
            </a:extLst>
          </p:cNvPr>
          <p:cNvSpPr txBox="1"/>
          <p:nvPr/>
        </p:nvSpPr>
        <p:spPr>
          <a:xfrm>
            <a:off x="9850055" y="5926238"/>
            <a:ext cx="22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Philipp Arndt</a:t>
            </a:r>
          </a:p>
        </p:txBody>
      </p:sp>
    </p:spTree>
    <p:extLst>
      <p:ext uri="{BB962C8B-B14F-4D97-AF65-F5344CB8AC3E}">
        <p14:creationId xmlns:p14="http://schemas.microsoft.com/office/powerpoint/2010/main" val="125466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ATL11: Land-ice H(t) [Future product]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AKA: Like ATL06, but easier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Repeat measurements of glacier surfaces, corrected for across-track displacements, accumulated over reference tracks</a:t>
            </a:r>
          </a:p>
          <a:p>
            <a:pPr lvl="1"/>
            <a:r>
              <a:rPr lang="en-US" dirty="0"/>
              <a:t>Quality and error assessments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Brings together multiple repeats of ATL06, removes signals that are not related to elevation change</a:t>
            </a:r>
          </a:p>
          <a:p>
            <a:pPr lvl="1"/>
            <a:r>
              <a:rPr lang="en-US" dirty="0"/>
              <a:t>Smaller, easier-to-use product than ATL06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Loss of detail relative to ATL06 (fewer </a:t>
            </a:r>
            <a:r>
              <a:rPr lang="en-US" dirty="0" err="1"/>
              <a:t>paramters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May not work well over very complex surfaces</a:t>
            </a:r>
          </a:p>
          <a:p>
            <a:pPr lvl="1"/>
            <a:r>
              <a:rPr lang="en-US" dirty="0"/>
              <a:t>Not yet released (should be available through NSIDC later this summer)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measure large-scale glacier change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6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E352-0593-8947-8B79-E6D3AFB8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8F4A-7EB6-FC4A-A2A5-F321D894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common to all data products</a:t>
            </a:r>
          </a:p>
          <a:p>
            <a:pPr lvl="1"/>
            <a:r>
              <a:rPr lang="en-US" dirty="0"/>
              <a:t>Timeline of data acquisition</a:t>
            </a:r>
          </a:p>
          <a:p>
            <a:pPr lvl="1"/>
            <a:r>
              <a:rPr lang="en-US" dirty="0"/>
              <a:t>ICESat-2 beams and spots</a:t>
            </a:r>
          </a:p>
          <a:p>
            <a:pPr lvl="1"/>
            <a:r>
              <a:rPr lang="en-US" dirty="0"/>
              <a:t>Orbital segments and file-naming conventions</a:t>
            </a:r>
          </a:p>
          <a:p>
            <a:endParaRPr lang="en-US" dirty="0"/>
          </a:p>
          <a:p>
            <a:r>
              <a:rPr lang="en-US" dirty="0"/>
              <a:t>A brief tour of data products</a:t>
            </a:r>
          </a:p>
          <a:p>
            <a:pPr lvl="1"/>
            <a:r>
              <a:rPr lang="en-US" dirty="0"/>
              <a:t>Land-ice products</a:t>
            </a:r>
          </a:p>
          <a:p>
            <a:pPr lvl="1"/>
            <a:r>
              <a:rPr lang="en-US" dirty="0"/>
              <a:t>Sea-ice products</a:t>
            </a:r>
          </a:p>
          <a:p>
            <a:pPr lvl="1"/>
            <a:r>
              <a:rPr lang="en-US" dirty="0"/>
              <a:t>Atmospheric products</a:t>
            </a:r>
          </a:p>
        </p:txBody>
      </p:sp>
    </p:spTree>
    <p:extLst>
      <p:ext uri="{BB962C8B-B14F-4D97-AF65-F5344CB8AC3E}">
        <p14:creationId xmlns:p14="http://schemas.microsoft.com/office/powerpoint/2010/main" val="319743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A3F0-738C-C449-9C71-1CB1E53C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 example: Elevation and elevation change </a:t>
            </a:r>
          </a:p>
        </p:txBody>
      </p:sp>
      <p:pic>
        <p:nvPicPr>
          <p:cNvPr id="3076" name="Picture 4" descr="https://lh6.googleusercontent.com/u2cSVKPj5szEZMh5xsAChUfr7T1ydqkfbV6CvxDfcrrZ4imnUqRgUrxuQg_96xCqFGjQVG1FIKBOJcA9sL_XMHd6RZ-0A6s0zssZusrp3awWd7V_2G9ZEBRmcDhMPMw_lbXQ">
            <a:extLst>
              <a:ext uri="{FF2B5EF4-FFF2-40B4-BE49-F238E27FC236}">
                <a16:creationId xmlns:a16="http://schemas.microsoft.com/office/drawing/2014/main" id="{67522295-1742-5447-9935-1F8EB836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0" y="851182"/>
            <a:ext cx="7743463" cy="29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E3yyh0DiYhyMxUSIjnYLFLDw_mve7Qz6GQbaSA0vHLAXAwflL-x7la5sdhn_gcy29gHZRsq1ngUdkXSvUWyeKlXiDSU9KhjOBlUoUk6Frf90o53tuaj6iEWuTllQYeo5MiFi">
            <a:extLst>
              <a:ext uri="{FF2B5EF4-FFF2-40B4-BE49-F238E27FC236}">
                <a16:creationId xmlns:a16="http://schemas.microsoft.com/office/drawing/2014/main" id="{EE3CB293-1435-304F-996C-4A18CB83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7" y="3877517"/>
            <a:ext cx="7837821" cy="27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477A48-13F4-8B40-8058-09B4DC495407}"/>
              </a:ext>
            </a:extLst>
          </p:cNvPr>
          <p:cNvSpPr txBox="1"/>
          <p:nvPr/>
        </p:nvSpPr>
        <p:spPr>
          <a:xfrm>
            <a:off x="10506919" y="5810491"/>
            <a:ext cx="138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Holschuh</a:t>
            </a:r>
            <a:r>
              <a:rPr lang="en-US" dirty="0"/>
              <a:t> / </a:t>
            </a:r>
            <a:r>
              <a:rPr lang="en-US" dirty="0" err="1"/>
              <a:t>Sutterley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4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7216-0F43-D24D-B8BF-6CDFE3F3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ATL11: Mapping elevation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23BDE-8416-3E4A-A623-ECB11D11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" y="1427018"/>
            <a:ext cx="12138577" cy="401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DCCAE-F257-994A-A8AB-BD25AF6F917A}"/>
              </a:ext>
            </a:extLst>
          </p:cNvPr>
          <p:cNvSpPr txBox="1"/>
          <p:nvPr/>
        </p:nvSpPr>
        <p:spPr>
          <a:xfrm>
            <a:off x="360218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 2019 -&gt; Q3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607B8-6E08-F04A-9A6F-E0C8B4F9ED63}"/>
              </a:ext>
            </a:extLst>
          </p:cNvPr>
          <p:cNvSpPr txBox="1"/>
          <p:nvPr/>
        </p:nvSpPr>
        <p:spPr>
          <a:xfrm>
            <a:off x="3532909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 2019 -&gt; Q4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0B7B3-A781-604B-99B8-B49FB1959634}"/>
              </a:ext>
            </a:extLst>
          </p:cNvPr>
          <p:cNvSpPr txBox="1"/>
          <p:nvPr/>
        </p:nvSpPr>
        <p:spPr>
          <a:xfrm>
            <a:off x="6705600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Q4 2019 -&gt; Q1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DC7ED-7C13-D940-A380-4910FE9DF9DB}"/>
              </a:ext>
            </a:extLst>
          </p:cNvPr>
          <p:cNvSpPr txBox="1"/>
          <p:nvPr/>
        </p:nvSpPr>
        <p:spPr>
          <a:xfrm>
            <a:off x="9878291" y="5643356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 2020 -&gt; Q2 2020</a:t>
            </a:r>
          </a:p>
        </p:txBody>
      </p:sp>
    </p:spTree>
    <p:extLst>
      <p:ext uri="{BB962C8B-B14F-4D97-AF65-F5344CB8AC3E}">
        <p14:creationId xmlns:p14="http://schemas.microsoft.com/office/powerpoint/2010/main" val="110880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ATL14/15: land ice DEM and elevation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3" y="1325563"/>
            <a:ext cx="10515600" cy="5127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AKA: The pretty picture of the ice sheet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Gridded DEM and elevation-change estimates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Brings together repeat measurements from different tracks to map surface-height changes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Not released yet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are living in the future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9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ATL08: Land/water vegetation elevation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AKA: The salad course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Alternate surface-detection methods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Can sometimes detect the surface in complex terrain better than ATL06</a:t>
            </a:r>
          </a:p>
          <a:p>
            <a:pPr lvl="1"/>
            <a:r>
              <a:rPr lang="en-US" dirty="0"/>
              <a:t>Does a better job of handling multiple returns (e.g. from lake bottoms)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 Can produce unpredictable results over sloping surfaces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need to detect multiple surfaces</a:t>
            </a:r>
          </a:p>
          <a:p>
            <a:pPr lvl="1"/>
            <a:r>
              <a:rPr lang="en-US" dirty="0"/>
              <a:t>You want to measure elevations of land around glaciers</a:t>
            </a:r>
          </a:p>
          <a:p>
            <a:pPr lvl="1"/>
            <a:r>
              <a:rPr lang="en-US" dirty="0"/>
              <a:t>You are looking at vegetated terrain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11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E47B-A756-D14B-A5AB-E85C900D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ATL08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FF5EB-4339-B24B-BB4D-2DA2E1169363}"/>
              </a:ext>
            </a:extLst>
          </p:cNvPr>
          <p:cNvSpPr txBox="1"/>
          <p:nvPr/>
        </p:nvSpPr>
        <p:spPr>
          <a:xfrm>
            <a:off x="9884779" y="6377651"/>
            <a:ext cx="22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Philipp Arndt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B482B-C0DF-F44C-A0AC-CE21CE16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1690688"/>
            <a:ext cx="6266405" cy="40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8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ATL07: Sea-ice height</a:t>
            </a: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body" idx="1"/>
          </p:nvPr>
        </p:nvSpPr>
        <p:spPr>
          <a:xfrm>
            <a:off x="838200" y="1049867"/>
            <a:ext cx="10515600" cy="51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AKA: ATL06’s cousin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Provides: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Along-track sea surface and sea ice height and type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Each segment is an aggregate of 150 photons, segment length varies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Advantages: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Adaptive length scale allows for resolving the sea surface in leads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Includes a lot of surface statistics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Lighter product than ATL03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Disadvantages: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Only calculated where sea ice concentration is &gt; 15%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Loses resolution of small-scale features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Height statistics must be weighted by variable segment lengths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Surface type classification less accurate in summer on a melting sea ice surface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 it if: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are doing any kind of sea ice study!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44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ATL10: Sea-ice freeboard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838200" y="1049867"/>
            <a:ext cx="10515600" cy="51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AKA: ATL07 plus some math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Provides: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Along-track sea ice freeboard (height of the sea ice above local sea surface)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Calculated in 10 km segments if that segment contains a sea surface reference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Advantages: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High spatial resolution and wide coverage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Disadvantages: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Same variable length scale as ATL07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Only provided where sea ice concentration &gt; 50% and 50 km from coast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Freeboard near ice edge affected by sea state- scattering in troughs of waves result in low sea surface and anomalously high freeboard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 it if: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are doing Artic-wide studies or are focused on consolidated ice regions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want to calculate sea ice thickness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40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FCE5-752F-EF42-8EBF-06172661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ATL07 and ATL10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22FB-4C0C-CC4E-9A90-E2D9DC88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1" y="928254"/>
            <a:ext cx="9268690" cy="6179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ECC79-2C81-C541-91C0-507766959DC2}"/>
              </a:ext>
            </a:extLst>
          </p:cNvPr>
          <p:cNvSpPr txBox="1"/>
          <p:nvPr/>
        </p:nvSpPr>
        <p:spPr>
          <a:xfrm>
            <a:off x="9917723" y="6461090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Ellen Buckley</a:t>
            </a:r>
          </a:p>
        </p:txBody>
      </p:sp>
    </p:spTree>
    <p:extLst>
      <p:ext uri="{BB962C8B-B14F-4D97-AF65-F5344CB8AC3E}">
        <p14:creationId xmlns:p14="http://schemas.microsoft.com/office/powerpoint/2010/main" val="1789007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6A7D-D1B8-994E-861B-D61B445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ATL04/09: Calibrated backscatter / Atmospheric characteristics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BAF47B-7FCB-754C-929C-5D526A08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86" y="1690688"/>
            <a:ext cx="11127828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AKA: Cloud-o-grams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Profiles of atmospheric backscatter</a:t>
            </a:r>
          </a:p>
          <a:p>
            <a:pPr lvl="1"/>
            <a:r>
              <a:rPr lang="en-US" dirty="0"/>
              <a:t>Layer heights and optical properties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Shows global cloud properties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Complicated product</a:t>
            </a:r>
          </a:p>
          <a:p>
            <a:pPr lvl="1"/>
            <a:r>
              <a:rPr lang="en-US" dirty="0"/>
              <a:t>Not presented in the same along-track coordinates as along-track products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know why you can’t see the ground</a:t>
            </a:r>
          </a:p>
          <a:p>
            <a:pPr lvl="1"/>
            <a:r>
              <a:rPr lang="en-US" dirty="0"/>
              <a:t>You want to understand atmospheric effects on surface products</a:t>
            </a:r>
          </a:p>
          <a:p>
            <a:pPr lvl="1"/>
            <a:r>
              <a:rPr lang="en-US" dirty="0"/>
              <a:t>You’re interested in clouds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2A6-0B3F-AE41-829D-A3AA3ED9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ATL09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0DFE6-8C03-794F-B339-537AE759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13" y="1284686"/>
            <a:ext cx="9054407" cy="549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8F428-1F02-BE47-BD78-20F19AF9EC47}"/>
              </a:ext>
            </a:extLst>
          </p:cNvPr>
          <p:cNvSpPr txBox="1"/>
          <p:nvPr/>
        </p:nvSpPr>
        <p:spPr>
          <a:xfrm>
            <a:off x="10510576" y="648866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</p:spTree>
    <p:extLst>
      <p:ext uri="{BB962C8B-B14F-4D97-AF65-F5344CB8AC3E}">
        <p14:creationId xmlns:p14="http://schemas.microsoft.com/office/powerpoint/2010/main" val="365543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SA_logo2.jpg">
            <a:extLst>
              <a:ext uri="{FF2B5EF4-FFF2-40B4-BE49-F238E27FC236}">
                <a16:creationId xmlns:a16="http://schemas.microsoft.com/office/drawing/2014/main" id="{1947B533-EC18-5740-9EAC-D56F4544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1354" y="97286"/>
            <a:ext cx="10731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B73BD-6960-1B46-B4AC-1E1FA3630F5E}"/>
              </a:ext>
            </a:extLst>
          </p:cNvPr>
          <p:cNvSpPr txBox="1"/>
          <p:nvPr/>
        </p:nvSpPr>
        <p:spPr>
          <a:xfrm>
            <a:off x="1" y="345712"/>
            <a:ext cx="1216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Orbit and Coverage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FF7A8-AD79-BC4A-960E-696C1DBDF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940667"/>
            <a:ext cx="10564798" cy="5917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9ADF5-6CFB-FC46-B21B-B470A3328B51}"/>
              </a:ext>
            </a:extLst>
          </p:cNvPr>
          <p:cNvSpPr txBox="1"/>
          <p:nvPr/>
        </p:nvSpPr>
        <p:spPr>
          <a:xfrm>
            <a:off x="899735" y="2187420"/>
            <a:ext cx="26375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FFFF00"/>
              </a:solidFill>
            </a:endParaRP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15 revs/day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1387 tracks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91-day revisit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Ground tracks at icesat-2.gsfc.nasa.gov</a:t>
            </a:r>
          </a:p>
        </p:txBody>
      </p:sp>
    </p:spTree>
    <p:extLst>
      <p:ext uri="{BB962C8B-B14F-4D97-AF65-F5344CB8AC3E}">
        <p14:creationId xmlns:p14="http://schemas.microsoft.com/office/powerpoint/2010/main" val="16878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84300"/>
            <a:ext cx="10515600" cy="5072063"/>
          </a:xfrm>
        </p:spPr>
        <p:txBody>
          <a:bodyPr/>
          <a:lstStyle/>
          <a:p>
            <a:r>
              <a:rPr lang="en-US" dirty="0"/>
              <a:t>The ICESat-2 webpage (https://icesat-2.gsfc.nasa.gov):</a:t>
            </a:r>
          </a:p>
          <a:p>
            <a:pPr lvl="1"/>
            <a:r>
              <a:rPr lang="en-US" dirty="0"/>
              <a:t>Links to the Algorithm </a:t>
            </a:r>
            <a:r>
              <a:rPr lang="en-US" dirty="0" err="1"/>
              <a:t>Theotretical</a:t>
            </a:r>
            <a:r>
              <a:rPr lang="en-US" dirty="0"/>
              <a:t> Basis Documents:</a:t>
            </a:r>
          </a:p>
          <a:p>
            <a:pPr lvl="1"/>
            <a:r>
              <a:rPr lang="en-US" dirty="0"/>
              <a:t>KMLs of ground-track locations (under Tech Specs)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NSIDC landing page (https://</a:t>
            </a:r>
            <a:r>
              <a:rPr lang="en-US" dirty="0" err="1"/>
              <a:t>nsidc.org</a:t>
            </a:r>
            <a:r>
              <a:rPr lang="en-US" dirty="0"/>
              <a:t>/data/icesat-2):</a:t>
            </a:r>
          </a:p>
          <a:p>
            <a:pPr lvl="1"/>
            <a:r>
              <a:rPr lang="en-US" dirty="0"/>
              <a:t>Product format descriptions</a:t>
            </a:r>
          </a:p>
          <a:p>
            <a:pPr lvl="1"/>
            <a:r>
              <a:rPr lang="en-US" dirty="0"/>
              <a:t>Data file naming conventions</a:t>
            </a:r>
          </a:p>
          <a:p>
            <a:pPr lvl="1"/>
            <a:r>
              <a:rPr lang="en-US" dirty="0"/>
              <a:t>News on data releases</a:t>
            </a:r>
          </a:p>
          <a:p>
            <a:pPr lvl="1"/>
            <a:r>
              <a:rPr lang="en-US" dirty="0"/>
              <a:t>Known issue descriptions</a:t>
            </a:r>
          </a:p>
          <a:p>
            <a:pPr lvl="1"/>
            <a:r>
              <a:rPr lang="en-US" dirty="0"/>
              <a:t>Data(!)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to learn more: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50" y="1333500"/>
            <a:ext cx="4547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D739-6E17-0A45-9C8A-69342253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ICESat-2 data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1BF6E-0C6F-1B44-9E6B-45A5D154E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409" y="5533631"/>
            <a:ext cx="5113226" cy="1288810"/>
          </a:xfrm>
        </p:spPr>
        <p:txBody>
          <a:bodyPr>
            <a:normAutofit/>
          </a:bodyPr>
          <a:lstStyle/>
          <a:p>
            <a:r>
              <a:rPr lang="en-US" dirty="0"/>
              <a:t>Non-repeat orbits are available: </a:t>
            </a:r>
          </a:p>
          <a:p>
            <a:pPr lvl="1"/>
            <a:r>
              <a:rPr lang="en-US" dirty="0"/>
              <a:t>10/14/2018 to  to 4/1/2019</a:t>
            </a:r>
          </a:p>
          <a:p>
            <a:pPr lvl="1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D4F346-2550-BC41-93E9-2CE4C6870025}"/>
              </a:ext>
            </a:extLst>
          </p:cNvPr>
          <p:cNvGrpSpPr/>
          <p:nvPr/>
        </p:nvGrpSpPr>
        <p:grpSpPr>
          <a:xfrm>
            <a:off x="357408" y="2159875"/>
            <a:ext cx="11622712" cy="837480"/>
            <a:chOff x="357408" y="2758965"/>
            <a:chExt cx="11622712" cy="837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9BD972-E4CF-C947-BFDB-74FACEF5EFFC}"/>
                </a:ext>
              </a:extLst>
            </p:cNvPr>
            <p:cNvSpPr/>
            <p:nvPr/>
          </p:nvSpPr>
          <p:spPr>
            <a:xfrm>
              <a:off x="882865" y="2758975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FD4BD5-42D0-9943-A975-4E61534A8776}"/>
                </a:ext>
              </a:extLst>
            </p:cNvPr>
            <p:cNvSpPr/>
            <p:nvPr/>
          </p:nvSpPr>
          <p:spPr>
            <a:xfrm>
              <a:off x="1408320" y="2758972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A70EE-9E6D-C64D-B487-DAACE625EB61}"/>
                </a:ext>
              </a:extLst>
            </p:cNvPr>
            <p:cNvSpPr/>
            <p:nvPr/>
          </p:nvSpPr>
          <p:spPr>
            <a:xfrm>
              <a:off x="1933776" y="2758972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A0AC13-6ECC-474C-BD82-5E3D464DFB80}"/>
                </a:ext>
              </a:extLst>
            </p:cNvPr>
            <p:cNvSpPr/>
            <p:nvPr/>
          </p:nvSpPr>
          <p:spPr>
            <a:xfrm>
              <a:off x="2492944" y="2758975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EC04FF-919D-F64D-8F27-1F2198692467}"/>
                </a:ext>
              </a:extLst>
            </p:cNvPr>
            <p:cNvSpPr/>
            <p:nvPr/>
          </p:nvSpPr>
          <p:spPr>
            <a:xfrm>
              <a:off x="3018400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8C1EC-D99C-BD4F-AC42-0E5D2E3AFEB9}"/>
                </a:ext>
              </a:extLst>
            </p:cNvPr>
            <p:cNvSpPr/>
            <p:nvPr/>
          </p:nvSpPr>
          <p:spPr>
            <a:xfrm>
              <a:off x="3543855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42A6D-8643-6641-A0C3-F502B6F58749}"/>
                </a:ext>
              </a:extLst>
            </p:cNvPr>
            <p:cNvSpPr/>
            <p:nvPr/>
          </p:nvSpPr>
          <p:spPr>
            <a:xfrm>
              <a:off x="4069310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B9FFB-8FD6-CC4D-9BBF-AF5E412FE6C6}"/>
                </a:ext>
              </a:extLst>
            </p:cNvPr>
            <p:cNvSpPr/>
            <p:nvPr/>
          </p:nvSpPr>
          <p:spPr>
            <a:xfrm>
              <a:off x="4594766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077785-AA81-C845-ADC9-E3D77DDB0A02}"/>
                </a:ext>
              </a:extLst>
            </p:cNvPr>
            <p:cNvSpPr/>
            <p:nvPr/>
          </p:nvSpPr>
          <p:spPr>
            <a:xfrm>
              <a:off x="5120221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00FAB4-4EB4-4D4D-B08B-818EB200F04C}"/>
                </a:ext>
              </a:extLst>
            </p:cNvPr>
            <p:cNvSpPr/>
            <p:nvPr/>
          </p:nvSpPr>
          <p:spPr>
            <a:xfrm>
              <a:off x="5645677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F99093-7336-814E-AD4C-F14D1EB645C2}"/>
                </a:ext>
              </a:extLst>
            </p:cNvPr>
            <p:cNvSpPr/>
            <p:nvPr/>
          </p:nvSpPr>
          <p:spPr>
            <a:xfrm>
              <a:off x="6171132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7E43D6-C3F6-F34A-A26A-D65842AFDE8C}"/>
                </a:ext>
              </a:extLst>
            </p:cNvPr>
            <p:cNvSpPr/>
            <p:nvPr/>
          </p:nvSpPr>
          <p:spPr>
            <a:xfrm>
              <a:off x="6696587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4D44D-7CD1-BE40-94D1-34F11B3C0073}"/>
                </a:ext>
              </a:extLst>
            </p:cNvPr>
            <p:cNvSpPr/>
            <p:nvPr/>
          </p:nvSpPr>
          <p:spPr>
            <a:xfrm>
              <a:off x="7218173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91E6B-8533-F44F-823F-F2C416582051}"/>
                </a:ext>
              </a:extLst>
            </p:cNvPr>
            <p:cNvSpPr/>
            <p:nvPr/>
          </p:nvSpPr>
          <p:spPr>
            <a:xfrm>
              <a:off x="7743626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1D8FF3-A1DB-E04F-80F0-FC46B16033D8}"/>
                </a:ext>
              </a:extLst>
            </p:cNvPr>
            <p:cNvSpPr/>
            <p:nvPr/>
          </p:nvSpPr>
          <p:spPr>
            <a:xfrm>
              <a:off x="8269083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F4DC76-7A1D-914B-8B5F-7C3AB9DE2EB6}"/>
                </a:ext>
              </a:extLst>
            </p:cNvPr>
            <p:cNvSpPr/>
            <p:nvPr/>
          </p:nvSpPr>
          <p:spPr>
            <a:xfrm>
              <a:off x="8827388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6452E4-D727-CF4F-B8CF-29FF70EB59DA}"/>
                </a:ext>
              </a:extLst>
            </p:cNvPr>
            <p:cNvSpPr/>
            <p:nvPr/>
          </p:nvSpPr>
          <p:spPr>
            <a:xfrm>
              <a:off x="9352843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931321-CD2D-DC46-A8D1-996AD63797BA}"/>
                </a:ext>
              </a:extLst>
            </p:cNvPr>
            <p:cNvSpPr/>
            <p:nvPr/>
          </p:nvSpPr>
          <p:spPr>
            <a:xfrm>
              <a:off x="9878298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4C469-2C14-D943-B2EE-0C1E9EB9F189}"/>
                </a:ext>
              </a:extLst>
            </p:cNvPr>
            <p:cNvSpPr/>
            <p:nvPr/>
          </p:nvSpPr>
          <p:spPr>
            <a:xfrm>
              <a:off x="10403754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5005A9-7B6F-C349-BDCF-AAD228463D6C}"/>
                </a:ext>
              </a:extLst>
            </p:cNvPr>
            <p:cNvSpPr/>
            <p:nvPr/>
          </p:nvSpPr>
          <p:spPr>
            <a:xfrm>
              <a:off x="10929209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4DB081-6115-2742-A621-A77EED7EF55C}"/>
                </a:ext>
              </a:extLst>
            </p:cNvPr>
            <p:cNvSpPr/>
            <p:nvPr/>
          </p:nvSpPr>
          <p:spPr>
            <a:xfrm>
              <a:off x="11454665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8269D8-9176-1344-AEB1-2C6A747D722D}"/>
                </a:ext>
              </a:extLst>
            </p:cNvPr>
            <p:cNvSpPr/>
            <p:nvPr/>
          </p:nvSpPr>
          <p:spPr>
            <a:xfrm>
              <a:off x="357408" y="2758965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3A45AA7-F241-8B4B-8389-054CA0CC199C}"/>
              </a:ext>
            </a:extLst>
          </p:cNvPr>
          <p:cNvSpPr txBox="1"/>
          <p:nvPr/>
        </p:nvSpPr>
        <p:spPr>
          <a:xfrm>
            <a:off x="1179304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6B3B9C-C17F-9B40-A4E8-8808570FF37D}"/>
              </a:ext>
            </a:extLst>
          </p:cNvPr>
          <p:cNvSpPr txBox="1"/>
          <p:nvPr/>
        </p:nvSpPr>
        <p:spPr>
          <a:xfrm>
            <a:off x="2887035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24349B-3D98-5348-B5D1-1F6CE6EEC584}"/>
              </a:ext>
            </a:extLst>
          </p:cNvPr>
          <p:cNvSpPr txBox="1"/>
          <p:nvPr/>
        </p:nvSpPr>
        <p:spPr>
          <a:xfrm>
            <a:off x="4463401" y="152615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0D500-80E6-FF4A-A86A-19A126B804FD}"/>
              </a:ext>
            </a:extLst>
          </p:cNvPr>
          <p:cNvSpPr txBox="1"/>
          <p:nvPr/>
        </p:nvSpPr>
        <p:spPr>
          <a:xfrm>
            <a:off x="5896890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0B8A-42E8-E44D-B653-A91490E154E8}"/>
              </a:ext>
            </a:extLst>
          </p:cNvPr>
          <p:cNvSpPr txBox="1"/>
          <p:nvPr/>
        </p:nvSpPr>
        <p:spPr>
          <a:xfrm>
            <a:off x="7513748" y="149507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92A384-EF13-9A42-9AEB-ED107AB317D8}"/>
              </a:ext>
            </a:extLst>
          </p:cNvPr>
          <p:cNvSpPr txBox="1"/>
          <p:nvPr/>
        </p:nvSpPr>
        <p:spPr>
          <a:xfrm>
            <a:off x="9221478" y="149507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0B7922-378C-2D4B-8816-C31BFF463F2D}"/>
              </a:ext>
            </a:extLst>
          </p:cNvPr>
          <p:cNvSpPr txBox="1"/>
          <p:nvPr/>
        </p:nvSpPr>
        <p:spPr>
          <a:xfrm>
            <a:off x="10848589" y="1475404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7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35EFFF-36B5-0347-B41E-56EE99CC81CB}"/>
              </a:ext>
            </a:extLst>
          </p:cNvPr>
          <p:cNvGrpSpPr/>
          <p:nvPr/>
        </p:nvGrpSpPr>
        <p:grpSpPr>
          <a:xfrm>
            <a:off x="867919" y="1941930"/>
            <a:ext cx="11080669" cy="4157"/>
            <a:chOff x="1032641" y="2507713"/>
            <a:chExt cx="10262021" cy="73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389576-DD69-8D44-A6E5-2BE83C8B7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641" y="2507713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AA2A32-4304-6446-BAC2-D5F8287824CE}"/>
                </a:ext>
              </a:extLst>
            </p:cNvPr>
            <p:cNvCxnSpPr>
              <a:cxnSpLocks/>
            </p:cNvCxnSpPr>
            <p:nvPr/>
          </p:nvCxnSpPr>
          <p:spPr>
            <a:xfrm>
              <a:off x="2498644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72013-C820-0F49-9D8A-56EB0D2F710E}"/>
                </a:ext>
              </a:extLst>
            </p:cNvPr>
            <p:cNvCxnSpPr>
              <a:cxnSpLocks/>
            </p:cNvCxnSpPr>
            <p:nvPr/>
          </p:nvCxnSpPr>
          <p:spPr>
            <a:xfrm>
              <a:off x="5430650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1A9ED6-EB4C-5546-A0F7-BEE430E16D31}"/>
                </a:ext>
              </a:extLst>
            </p:cNvPr>
            <p:cNvCxnSpPr>
              <a:cxnSpLocks/>
            </p:cNvCxnSpPr>
            <p:nvPr/>
          </p:nvCxnSpPr>
          <p:spPr>
            <a:xfrm>
              <a:off x="3964647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A91E94C-74B0-2B41-8943-CFE346335972}"/>
                </a:ext>
              </a:extLst>
            </p:cNvPr>
            <p:cNvCxnSpPr>
              <a:cxnSpLocks/>
            </p:cNvCxnSpPr>
            <p:nvPr/>
          </p:nvCxnSpPr>
          <p:spPr>
            <a:xfrm>
              <a:off x="6896653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D313C9-B248-004D-B8E1-ABAC0FAA7B44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59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514FBD-5927-1249-9655-A196F8DE517E}"/>
                </a:ext>
              </a:extLst>
            </p:cNvPr>
            <p:cNvCxnSpPr>
              <a:cxnSpLocks/>
            </p:cNvCxnSpPr>
            <p:nvPr/>
          </p:nvCxnSpPr>
          <p:spPr>
            <a:xfrm>
              <a:off x="8362656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449DD9-ABA8-3648-B415-31240CD35DC7}"/>
              </a:ext>
            </a:extLst>
          </p:cNvPr>
          <p:cNvSpPr txBox="1"/>
          <p:nvPr/>
        </p:nvSpPr>
        <p:spPr>
          <a:xfrm>
            <a:off x="867920" y="2315566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2630A2-3F62-7648-BD68-C55B861CBE63}"/>
              </a:ext>
            </a:extLst>
          </p:cNvPr>
          <p:cNvSpPr txBox="1"/>
          <p:nvPr/>
        </p:nvSpPr>
        <p:spPr>
          <a:xfrm>
            <a:off x="5292939" y="2280849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FCA831-F441-264E-8A38-88D605348784}"/>
              </a:ext>
            </a:extLst>
          </p:cNvPr>
          <p:cNvSpPr txBox="1"/>
          <p:nvPr/>
        </p:nvSpPr>
        <p:spPr>
          <a:xfrm>
            <a:off x="10052586" y="2337713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02D83E-CFDF-F341-9EC8-795136449C70}"/>
              </a:ext>
            </a:extLst>
          </p:cNvPr>
          <p:cNvSpPr txBox="1"/>
          <p:nvPr/>
        </p:nvSpPr>
        <p:spPr>
          <a:xfrm>
            <a:off x="103982" y="4276016"/>
            <a:ext cx="11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9/15 </a:t>
            </a:r>
          </a:p>
          <a:p>
            <a:pPr algn="ctr"/>
            <a:r>
              <a:rPr lang="en-US" sz="2000" dirty="0"/>
              <a:t> ICESat2 launched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40FC27-11CA-CD41-94DB-86CF868F9F5B}"/>
              </a:ext>
            </a:extLst>
          </p:cNvPr>
          <p:cNvSpPr txBox="1"/>
          <p:nvPr/>
        </p:nvSpPr>
        <p:spPr>
          <a:xfrm>
            <a:off x="614647" y="3580955"/>
            <a:ext cx="1148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10/14 </a:t>
            </a:r>
          </a:p>
          <a:p>
            <a:pPr algn="ctr"/>
            <a:r>
              <a:rPr lang="en-US" sz="2000" dirty="0"/>
              <a:t>First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BF3ACC-5C10-E443-8801-BD2A2CC20253}"/>
              </a:ext>
            </a:extLst>
          </p:cNvPr>
          <p:cNvSpPr txBox="1"/>
          <p:nvPr/>
        </p:nvSpPr>
        <p:spPr>
          <a:xfrm>
            <a:off x="3091858" y="3854102"/>
            <a:ext cx="1560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4/1 </a:t>
            </a:r>
          </a:p>
          <a:p>
            <a:pPr algn="ctr"/>
            <a:r>
              <a:rPr lang="en-US" sz="2000" dirty="0"/>
              <a:t>First repeat-track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E054E5-2210-6F4B-8095-222CFE5A13C1}"/>
              </a:ext>
            </a:extLst>
          </p:cNvPr>
          <p:cNvSpPr txBox="1"/>
          <p:nvPr/>
        </p:nvSpPr>
        <p:spPr>
          <a:xfrm>
            <a:off x="5147466" y="4130879"/>
            <a:ext cx="1345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6/26 </a:t>
            </a:r>
          </a:p>
          <a:p>
            <a:pPr algn="ctr"/>
            <a:r>
              <a:rPr lang="en-US" sz="2000" dirty="0"/>
              <a:t>Instrument </a:t>
            </a:r>
          </a:p>
          <a:p>
            <a:pPr algn="ctr"/>
            <a:r>
              <a:rPr lang="en-US" sz="2000" dirty="0"/>
              <a:t>anomaly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EDC63B-15AD-D043-A9DB-9B9B1D9428E1}"/>
              </a:ext>
            </a:extLst>
          </p:cNvPr>
          <p:cNvSpPr txBox="1"/>
          <p:nvPr/>
        </p:nvSpPr>
        <p:spPr>
          <a:xfrm>
            <a:off x="6628465" y="4055304"/>
            <a:ext cx="1529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7/26 </a:t>
            </a:r>
          </a:p>
          <a:p>
            <a:pPr algn="ctr"/>
            <a:r>
              <a:rPr lang="en-US" sz="2000" dirty="0"/>
              <a:t>Return to normal data collection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FCE8B-EF72-6B4B-8D14-CDB551CFD8ED}"/>
              </a:ext>
            </a:extLst>
          </p:cNvPr>
          <p:cNvSpPr txBox="1"/>
          <p:nvPr/>
        </p:nvSpPr>
        <p:spPr>
          <a:xfrm>
            <a:off x="9878298" y="3654624"/>
            <a:ext cx="1579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4/4 </a:t>
            </a:r>
          </a:p>
          <a:p>
            <a:pPr algn="ctr"/>
            <a:r>
              <a:rPr lang="en-US" sz="2000" dirty="0"/>
              <a:t>Most recent data at NSIDC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33E7463-D773-6445-87E9-482F7169747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20136" y="2994478"/>
            <a:ext cx="0" cy="12147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34600F-3035-4A42-A8E4-3B7175F08D5D}"/>
              </a:ext>
            </a:extLst>
          </p:cNvPr>
          <p:cNvCxnSpPr>
            <a:cxnSpLocks/>
            <a:stCxn id="55" idx="0"/>
            <a:endCxn id="5" idx="2"/>
          </p:cNvCxnSpPr>
          <p:nvPr/>
        </p:nvCxnSpPr>
        <p:spPr>
          <a:xfrm flipH="1" flipV="1">
            <a:off x="1145593" y="2994488"/>
            <a:ext cx="43299" cy="5864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41736B-AF2C-E845-99C6-10DEF6B18310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872215" y="3011670"/>
            <a:ext cx="206113" cy="842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0CECC56-E003-2B45-9013-E20C4F1A1E78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820389" y="3011667"/>
            <a:ext cx="233832" cy="1119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E0309E-DF31-3647-831C-2B26F1D684C0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713569" y="3011670"/>
            <a:ext cx="679524" cy="1043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5DCD98-FC7F-1048-86AE-2F4CF471736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10403753" y="2962248"/>
            <a:ext cx="264390" cy="692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2746D627-C964-DF46-844A-E72FE967F94F}"/>
              </a:ext>
            </a:extLst>
          </p:cNvPr>
          <p:cNvSpPr txBox="1">
            <a:spLocks/>
          </p:cNvSpPr>
          <p:nvPr/>
        </p:nvSpPr>
        <p:spPr>
          <a:xfrm>
            <a:off x="6553710" y="5529810"/>
            <a:ext cx="5113226" cy="128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Repeat-mode data are available: </a:t>
            </a:r>
          </a:p>
          <a:p>
            <a:pPr lvl="1"/>
            <a:r>
              <a:rPr lang="en-US"/>
              <a:t>3/1/2019 to 6/26/2019</a:t>
            </a:r>
          </a:p>
          <a:p>
            <a:pPr lvl="1"/>
            <a:r>
              <a:rPr lang="en-US"/>
              <a:t>7/26 2019 to present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0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F3DF2-E134-AE4A-809E-1325C8AD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50"/>
            <a:ext cx="12192000" cy="6198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EA4C-C50C-B948-87C5-9E7AC1BA59DC}"/>
              </a:ext>
            </a:extLst>
          </p:cNvPr>
          <p:cNvSpPr txBox="1"/>
          <p:nvPr/>
        </p:nvSpPr>
        <p:spPr>
          <a:xfrm>
            <a:off x="10127673" y="65809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al, 2019</a:t>
            </a:r>
          </a:p>
        </p:txBody>
      </p:sp>
    </p:spTree>
    <p:extLst>
      <p:ext uri="{BB962C8B-B14F-4D97-AF65-F5344CB8AC3E}">
        <p14:creationId xmlns:p14="http://schemas.microsoft.com/office/powerpoint/2010/main" val="376378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4314F9B-05E5-8D4D-A3A6-ED11B09A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585" y="465628"/>
            <a:ext cx="2003381" cy="2003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Along and </a:t>
            </a:r>
            <a:r>
              <a:rPr lang="en-US"/>
              <a:t>across-track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2200"/>
            <a:ext cx="7467600" cy="576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Along-track coordinates (</a:t>
            </a:r>
            <a:r>
              <a:rPr lang="en-US" dirty="0" err="1"/>
              <a:t>x_rgt</a:t>
            </a:r>
            <a:r>
              <a:rPr lang="en-US" dirty="0"/>
              <a:t>) are measured parallel to each reference ground track, starting at the equator, heading North:</a:t>
            </a:r>
          </a:p>
          <a:p>
            <a:pPr lvl="1"/>
            <a:r>
              <a:rPr lang="en-US" dirty="0"/>
              <a:t>0: First equator crossing</a:t>
            </a:r>
          </a:p>
          <a:p>
            <a:pPr lvl="1"/>
            <a:r>
              <a:rPr lang="en-US" dirty="0"/>
              <a:t>~ 6500 km: Southern Greenland, heading north</a:t>
            </a:r>
          </a:p>
          <a:p>
            <a:pPr lvl="1"/>
            <a:r>
              <a:rPr lang="en-US" dirty="0"/>
              <a:t>~10,000 km : </a:t>
            </a:r>
            <a:r>
              <a:rPr lang="en-US" dirty="0" err="1"/>
              <a:t>Polehole</a:t>
            </a:r>
            <a:r>
              <a:rPr lang="en-US" dirty="0"/>
              <a:t> North</a:t>
            </a:r>
          </a:p>
          <a:p>
            <a:pPr lvl="1"/>
            <a:r>
              <a:rPr lang="en-US" dirty="0"/>
              <a:t>~13,000 km : Southern Greenland, heading south</a:t>
            </a:r>
          </a:p>
          <a:p>
            <a:pPr lvl="1"/>
            <a:r>
              <a:rPr lang="en-US" dirty="0"/>
              <a:t>~27,000 km: Northern Antarctica, heading south</a:t>
            </a:r>
          </a:p>
          <a:p>
            <a:pPr lvl="1"/>
            <a:r>
              <a:rPr lang="en-US" dirty="0"/>
              <a:t>~30,000 km : Southern </a:t>
            </a:r>
            <a:r>
              <a:rPr lang="en-US" dirty="0" err="1"/>
              <a:t>polehole</a:t>
            </a:r>
            <a:endParaRPr lang="en-US" dirty="0"/>
          </a:p>
          <a:p>
            <a:pPr lvl="1"/>
            <a:r>
              <a:rPr lang="en-US" dirty="0"/>
              <a:t>~33,000 km: Northern Antarctica heading north</a:t>
            </a:r>
          </a:p>
          <a:p>
            <a:r>
              <a:rPr lang="en-US" dirty="0"/>
              <a:t>Across-track coordinates (</a:t>
            </a:r>
            <a:r>
              <a:rPr lang="en-US" dirty="0" err="1"/>
              <a:t>y_rgt</a:t>
            </a:r>
            <a:r>
              <a:rPr lang="en-US" dirty="0"/>
              <a:t>) are measured perpendicular to the RGT, to the left:</a:t>
            </a:r>
          </a:p>
          <a:p>
            <a:pPr lvl="1"/>
            <a:r>
              <a:rPr lang="en-US" dirty="0"/>
              <a:t>Gt1x: +3200 m</a:t>
            </a:r>
          </a:p>
          <a:p>
            <a:pPr lvl="1"/>
            <a:r>
              <a:rPr lang="en-US" dirty="0"/>
              <a:t>Gt2x : ~0 m</a:t>
            </a:r>
          </a:p>
          <a:p>
            <a:pPr lvl="1"/>
            <a:r>
              <a:rPr lang="en-US" dirty="0"/>
              <a:t>Gt3x : -3200 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60142" y="2358411"/>
            <a:ext cx="3379461" cy="4491356"/>
            <a:chOff x="-728210" y="0"/>
            <a:chExt cx="4634784" cy="5699147"/>
          </a:xfrm>
        </p:grpSpPr>
        <p:sp>
          <p:nvSpPr>
            <p:cNvPr id="5" name="Freeform 4"/>
            <p:cNvSpPr/>
            <p:nvPr/>
          </p:nvSpPr>
          <p:spPr>
            <a:xfrm rot="1879108">
              <a:off x="2581893" y="1134012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6" name="Freeform 5"/>
            <p:cNvSpPr/>
            <p:nvPr/>
          </p:nvSpPr>
          <p:spPr>
            <a:xfrm rot="1879108">
              <a:off x="718125" y="0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33981" y="2099043"/>
              <a:ext cx="2580448" cy="1471232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>
              <a:spLocks noChangeAspect="1"/>
            </p:cNvSpPr>
            <p:nvPr/>
          </p:nvSpPr>
          <p:spPr>
            <a:xfrm rot="1879108">
              <a:off x="3333087" y="3532576"/>
              <a:ext cx="124351" cy="124356"/>
            </a:xfrm>
            <a:prstGeom prst="ellipse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879108">
              <a:off x="798311" y="2101596"/>
              <a:ext cx="101603" cy="10983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0" name="Text Box 1148"/>
            <p:cNvSpPr txBox="1"/>
            <p:nvPr/>
          </p:nvSpPr>
          <p:spPr>
            <a:xfrm rot="1879108">
              <a:off x="0" y="1814128"/>
              <a:ext cx="797676" cy="43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r>
                <a:rPr lang="en-US" sz="1400" baseline="-25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 Box 1150"/>
            <p:cNvSpPr txBox="1"/>
            <p:nvPr/>
          </p:nvSpPr>
          <p:spPr>
            <a:xfrm rot="1879108">
              <a:off x="3369275" y="3527540"/>
              <a:ext cx="537299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Text Box 1151"/>
            <p:cNvSpPr txBox="1"/>
            <p:nvPr/>
          </p:nvSpPr>
          <p:spPr>
            <a:xfrm rot="17496642">
              <a:off x="-340894" y="3417842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 Box 32"/>
            <p:cNvSpPr txBox="1"/>
            <p:nvPr/>
          </p:nvSpPr>
          <p:spPr>
            <a:xfrm rot="17619442">
              <a:off x="1560708" y="4375618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RPT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Text Box 33"/>
            <p:cNvSpPr txBox="1"/>
            <p:nvPr/>
          </p:nvSpPr>
          <p:spPr>
            <a:xfrm rot="1879108" flipH="1">
              <a:off x="2028084" y="2722432"/>
              <a:ext cx="357909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y</a:t>
              </a:r>
              <a:endParaRPr lang="en-US" sz="1000" dirty="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879108" flipH="1">
              <a:off x="739565" y="2445645"/>
              <a:ext cx="257771" cy="2262366"/>
            </a:xfrm>
            <a:custGeom>
              <a:avLst/>
              <a:gdLst>
                <a:gd name="connsiteX0" fmla="*/ 247135 w 247135"/>
                <a:gd name="connsiteY0" fmla="*/ 0 h 2052594"/>
                <a:gd name="connsiteX1" fmla="*/ 68649 w 247135"/>
                <a:gd name="connsiteY1" fmla="*/ 1036594 h 2052594"/>
                <a:gd name="connsiteX2" fmla="*/ 0 w 247135"/>
                <a:gd name="connsiteY2" fmla="*/ 2052594 h 2052594"/>
                <a:gd name="connsiteX0" fmla="*/ 247135 w 247135"/>
                <a:gd name="connsiteY0" fmla="*/ 0 h 2052594"/>
                <a:gd name="connsiteX1" fmla="*/ 161303 w 247135"/>
                <a:gd name="connsiteY1" fmla="*/ 1060815 h 2052594"/>
                <a:gd name="connsiteX2" fmla="*/ 0 w 247135"/>
                <a:gd name="connsiteY2" fmla="*/ 2052594 h 205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135" h="2052594">
                  <a:moveTo>
                    <a:pt x="247135" y="0"/>
                  </a:moveTo>
                  <a:cubicBezTo>
                    <a:pt x="178486" y="347247"/>
                    <a:pt x="202492" y="718716"/>
                    <a:pt x="161303" y="1060815"/>
                  </a:cubicBezTo>
                  <a:cubicBezTo>
                    <a:pt x="120114" y="1402914"/>
                    <a:pt x="0" y="2052594"/>
                    <a:pt x="0" y="2052594"/>
                  </a:cubicBezTo>
                </a:path>
              </a:pathLst>
            </a:cu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6" name="Text Box 35"/>
            <p:cNvSpPr txBox="1"/>
            <p:nvPr/>
          </p:nvSpPr>
          <p:spPr>
            <a:xfrm rot="1879108">
              <a:off x="654926" y="3245546"/>
              <a:ext cx="599924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x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879108" flipV="1">
              <a:off x="-313423" y="670354"/>
              <a:ext cx="0" cy="9776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37"/>
            <p:cNvSpPr txBox="1"/>
            <p:nvPr/>
          </p:nvSpPr>
          <p:spPr>
            <a:xfrm rot="18079108">
              <a:off x="-840179" y="875600"/>
              <a:ext cx="1530776" cy="32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Seg azimuth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-577594" y="645757"/>
              <a:ext cx="0" cy="9254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39"/>
            <p:cNvSpPr txBox="1"/>
            <p:nvPr/>
          </p:nvSpPr>
          <p:spPr>
            <a:xfrm>
              <a:off x="-728210" y="348435"/>
              <a:ext cx="395354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N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011739-627A-A74E-8370-DAB10014EADD}"/>
              </a:ext>
            </a:extLst>
          </p:cNvPr>
          <p:cNvCxnSpPr>
            <a:cxnSpLocks/>
          </p:cNvCxnSpPr>
          <p:nvPr/>
        </p:nvCxnSpPr>
        <p:spPr>
          <a:xfrm flipH="1" flipV="1">
            <a:off x="9320306" y="522324"/>
            <a:ext cx="498032" cy="981604"/>
          </a:xfrm>
          <a:prstGeom prst="straightConnector1">
            <a:avLst/>
          </a:prstGeom>
          <a:ln w="793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1149C2-756B-A94F-B434-17B2C467DB9F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1521962"/>
            <a:ext cx="444787" cy="862793"/>
          </a:xfrm>
          <a:prstGeom prst="straightConnector1">
            <a:avLst/>
          </a:prstGeom>
          <a:ln w="7937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789A1A-3F50-6A4B-AE27-39A447553345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540358"/>
            <a:ext cx="451414" cy="1849293"/>
          </a:xfrm>
          <a:prstGeom prst="straightConnector1">
            <a:avLst/>
          </a:prstGeom>
          <a:ln w="79375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5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3E4D-0660-AC4A-B686-6D931C2E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-85557"/>
            <a:ext cx="10515600" cy="1325563"/>
          </a:xfrm>
        </p:spPr>
        <p:txBody>
          <a:bodyPr/>
          <a:lstStyle/>
          <a:p>
            <a:r>
              <a:rPr lang="en-US" dirty="0"/>
              <a:t>ICESat-2 in its two orientations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F09FB-C4FB-2F48-8651-717A16EE16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146" y="2288844"/>
            <a:ext cx="5210464" cy="389742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7C53E3-442C-ED4C-B7DD-0D2CB9EA8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33" y="2288844"/>
            <a:ext cx="5210464" cy="3897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94952-712E-4643-80DF-52E146F1E0EA}"/>
              </a:ext>
            </a:extLst>
          </p:cNvPr>
          <p:cNvSpPr txBox="1"/>
          <p:nvPr/>
        </p:nvSpPr>
        <p:spPr>
          <a:xfrm>
            <a:off x="718818" y="3410631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76DA2-5803-EA4A-9EF0-3B540C792FAD}"/>
              </a:ext>
            </a:extLst>
          </p:cNvPr>
          <p:cNvSpPr txBox="1"/>
          <p:nvPr/>
        </p:nvSpPr>
        <p:spPr>
          <a:xfrm>
            <a:off x="2244423" y="3410631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35D39-892E-034C-B0ED-C7ADD047C400}"/>
              </a:ext>
            </a:extLst>
          </p:cNvPr>
          <p:cNvSpPr txBox="1"/>
          <p:nvPr/>
        </p:nvSpPr>
        <p:spPr>
          <a:xfrm>
            <a:off x="1656526" y="5106753"/>
            <a:ext cx="52189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FB568-480A-E54F-A19B-062BC953805E}"/>
              </a:ext>
            </a:extLst>
          </p:cNvPr>
          <p:cNvSpPr txBox="1"/>
          <p:nvPr/>
        </p:nvSpPr>
        <p:spPr>
          <a:xfrm>
            <a:off x="3825796" y="3410631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2FAB2-353E-0244-AA77-88BF57F91C96}"/>
              </a:ext>
            </a:extLst>
          </p:cNvPr>
          <p:cNvSpPr txBox="1"/>
          <p:nvPr/>
        </p:nvSpPr>
        <p:spPr>
          <a:xfrm>
            <a:off x="4792380" y="5106753"/>
            <a:ext cx="50038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42454-60C3-2541-BD4D-AEF87A8F6DDC}"/>
              </a:ext>
            </a:extLst>
          </p:cNvPr>
          <p:cNvSpPr txBox="1"/>
          <p:nvPr/>
        </p:nvSpPr>
        <p:spPr>
          <a:xfrm>
            <a:off x="3224453" y="5112132"/>
            <a:ext cx="4745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1501B-2199-A54B-88B7-71C4A3ADBF5A}"/>
              </a:ext>
            </a:extLst>
          </p:cNvPr>
          <p:cNvSpPr txBox="1"/>
          <p:nvPr/>
        </p:nvSpPr>
        <p:spPr>
          <a:xfrm>
            <a:off x="7849962" y="5130637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97CAA-043B-294D-8821-62E54BC8D941}"/>
              </a:ext>
            </a:extLst>
          </p:cNvPr>
          <p:cNvSpPr txBox="1"/>
          <p:nvPr/>
        </p:nvSpPr>
        <p:spPr>
          <a:xfrm>
            <a:off x="9421867" y="5142212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81463-B86C-414A-8A20-D535F792EFD5}"/>
              </a:ext>
            </a:extLst>
          </p:cNvPr>
          <p:cNvSpPr txBox="1"/>
          <p:nvPr/>
        </p:nvSpPr>
        <p:spPr>
          <a:xfrm>
            <a:off x="10980090" y="5119062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EB984-0B87-6E4A-B55E-06628D886B94}"/>
              </a:ext>
            </a:extLst>
          </p:cNvPr>
          <p:cNvSpPr txBox="1"/>
          <p:nvPr/>
        </p:nvSpPr>
        <p:spPr>
          <a:xfrm>
            <a:off x="6891192" y="3413154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D5E0C-10E1-7241-9C5C-978368380BDB}"/>
              </a:ext>
            </a:extLst>
          </p:cNvPr>
          <p:cNvSpPr txBox="1"/>
          <p:nvPr/>
        </p:nvSpPr>
        <p:spPr>
          <a:xfrm>
            <a:off x="8463097" y="3424729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330D9-02BB-3C49-B37F-5C6BC734A52E}"/>
              </a:ext>
            </a:extLst>
          </p:cNvPr>
          <p:cNvSpPr txBox="1"/>
          <p:nvPr/>
        </p:nvSpPr>
        <p:spPr>
          <a:xfrm>
            <a:off x="10021320" y="3401579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7B2AA-4118-874B-B647-1CBA4638C393}"/>
              </a:ext>
            </a:extLst>
          </p:cNvPr>
          <p:cNvSpPr txBox="1"/>
          <p:nvPr/>
        </p:nvSpPr>
        <p:spPr>
          <a:xfrm>
            <a:off x="10543309" y="6211669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BF1A86-99D6-AC47-ADBD-1E93D552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11" y="1209276"/>
            <a:ext cx="1201767" cy="1184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2A5224-9C7C-414E-8744-B771F0C4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60681" y="1077403"/>
            <a:ext cx="1201767" cy="11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65CE3-BD2D-8740-B99A-3A9CEF0A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466"/>
            <a:ext cx="10160000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57687-D49F-F543-B38D-5C9A4F25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considerations for along-track products: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202C-77A4-EA44-8B2E-D960F6E44BE9}"/>
              </a:ext>
            </a:extLst>
          </p:cNvPr>
          <p:cNvSpPr txBox="1"/>
          <p:nvPr/>
        </p:nvSpPr>
        <p:spPr>
          <a:xfrm>
            <a:off x="9573491" y="6488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Kaitlin </a:t>
            </a:r>
            <a:r>
              <a:rPr lang="en-US" dirty="0" err="1"/>
              <a:t>Harbeck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90FE-CAD9-204D-9D17-C93031D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 for along-track products: File-naming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36AE-C01A-5C49-8F82-E9250345B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643"/>
            <a:ext cx="10515600" cy="1553806"/>
          </a:xfrm>
        </p:spPr>
        <p:txBody>
          <a:bodyPr>
            <a:normAutofit/>
          </a:bodyPr>
          <a:lstStyle/>
          <a:p>
            <a:r>
              <a:rPr lang="en-US" dirty="0"/>
              <a:t>File names tell a lot about each </a:t>
            </a:r>
            <a:r>
              <a:rPr lang="en-US"/>
              <a:t>product: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3600" dirty="0"/>
              <a:t>ATL06_20190916150733_12300405_003_01.h5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476D5-66EF-CA40-ACA7-9E53DD028CFF}"/>
              </a:ext>
            </a:extLst>
          </p:cNvPr>
          <p:cNvSpPr/>
          <p:nvPr/>
        </p:nvSpPr>
        <p:spPr>
          <a:xfrm>
            <a:off x="1515533" y="3185054"/>
            <a:ext cx="1191683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3E8040-2B83-D348-94EC-CC68DF401AF9}"/>
              </a:ext>
            </a:extLst>
          </p:cNvPr>
          <p:cNvSpPr/>
          <p:nvPr/>
        </p:nvSpPr>
        <p:spPr>
          <a:xfrm>
            <a:off x="2946399" y="3185054"/>
            <a:ext cx="931334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8AC42-9373-5240-9FA5-7E3F977AE6BF}"/>
              </a:ext>
            </a:extLst>
          </p:cNvPr>
          <p:cNvSpPr/>
          <p:nvPr/>
        </p:nvSpPr>
        <p:spPr>
          <a:xfrm>
            <a:off x="3877733" y="3185054"/>
            <a:ext cx="931334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BF0F8-8AA6-3D4B-9018-6D50F550073D}"/>
              </a:ext>
            </a:extLst>
          </p:cNvPr>
          <p:cNvSpPr/>
          <p:nvPr/>
        </p:nvSpPr>
        <p:spPr>
          <a:xfrm>
            <a:off x="4809067" y="3185054"/>
            <a:ext cx="1354666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ACBD0-1B57-3640-9FEA-498029C872F6}"/>
              </a:ext>
            </a:extLst>
          </p:cNvPr>
          <p:cNvSpPr/>
          <p:nvPr/>
        </p:nvSpPr>
        <p:spPr>
          <a:xfrm>
            <a:off x="6472766" y="3185054"/>
            <a:ext cx="859367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900CC-DA49-B84A-B0F6-C771DB03BF9A}"/>
              </a:ext>
            </a:extLst>
          </p:cNvPr>
          <p:cNvSpPr/>
          <p:nvPr/>
        </p:nvSpPr>
        <p:spPr>
          <a:xfrm>
            <a:off x="7315200" y="3185054"/>
            <a:ext cx="485775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731A4-CE97-4D4F-842C-E66F71FB0DA6}"/>
              </a:ext>
            </a:extLst>
          </p:cNvPr>
          <p:cNvSpPr/>
          <p:nvPr/>
        </p:nvSpPr>
        <p:spPr>
          <a:xfrm>
            <a:off x="7812426" y="3185054"/>
            <a:ext cx="457198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E8D2A-89C8-AF4F-87F2-472770D65BD4}"/>
              </a:ext>
            </a:extLst>
          </p:cNvPr>
          <p:cNvSpPr/>
          <p:nvPr/>
        </p:nvSpPr>
        <p:spPr>
          <a:xfrm>
            <a:off x="8536516" y="3185054"/>
            <a:ext cx="624417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F2E92-5E4E-F04E-A63A-552F54BEECC8}"/>
              </a:ext>
            </a:extLst>
          </p:cNvPr>
          <p:cNvSpPr/>
          <p:nvPr/>
        </p:nvSpPr>
        <p:spPr>
          <a:xfrm>
            <a:off x="9400116" y="3185054"/>
            <a:ext cx="522818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B51AC-AA83-5A40-9407-7C748838A88A}"/>
              </a:ext>
            </a:extLst>
          </p:cNvPr>
          <p:cNvSpPr txBox="1"/>
          <p:nvPr/>
        </p:nvSpPr>
        <p:spPr>
          <a:xfrm>
            <a:off x="1269471" y="4401051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BCA47-2F92-7540-968D-64E5CD0E1116}"/>
              </a:ext>
            </a:extLst>
          </p:cNvPr>
          <p:cNvSpPr txBox="1"/>
          <p:nvPr/>
        </p:nvSpPr>
        <p:spPr>
          <a:xfrm>
            <a:off x="2937933" y="4401051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83C6B-1D5B-AC40-A4B1-0463FA4A2B87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3246967" y="3676120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19D87E-6B1A-4C41-9286-43B1E3010359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V="1">
            <a:off x="1739371" y="3676120"/>
            <a:ext cx="372004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00D6B6-A79D-AB47-8B3E-34FD84E2A87C}"/>
              </a:ext>
            </a:extLst>
          </p:cNvPr>
          <p:cNvSpPr txBox="1"/>
          <p:nvPr/>
        </p:nvSpPr>
        <p:spPr>
          <a:xfrm>
            <a:off x="3854448" y="438731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67F53-E314-414A-9D41-035B1E204B7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163482" y="3662388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4135F3-95CC-8E45-B9CB-52DDED2928E2}"/>
              </a:ext>
            </a:extLst>
          </p:cNvPr>
          <p:cNvSpPr txBox="1"/>
          <p:nvPr/>
        </p:nvSpPr>
        <p:spPr>
          <a:xfrm>
            <a:off x="5021263" y="438731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90E97F-77A8-3041-BCF7-EF036A933430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330297" y="3662388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A5AC82-4CFE-7F4C-8364-208FF835B872}"/>
              </a:ext>
            </a:extLst>
          </p:cNvPr>
          <p:cNvSpPr txBox="1"/>
          <p:nvPr/>
        </p:nvSpPr>
        <p:spPr>
          <a:xfrm>
            <a:off x="5971638" y="4659813"/>
            <a:ext cx="11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ground track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CC7F7C-9731-4B48-B0F4-2132A2DD2D5D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6560073" y="3676120"/>
            <a:ext cx="342377" cy="9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D56134-0153-FA45-813E-DB470732DADC}"/>
              </a:ext>
            </a:extLst>
          </p:cNvPr>
          <p:cNvSpPr txBox="1"/>
          <p:nvPr/>
        </p:nvSpPr>
        <p:spPr>
          <a:xfrm>
            <a:off x="7332133" y="5213811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A92510-AD59-4648-8C22-B41E72B4C5CA}"/>
              </a:ext>
            </a:extLst>
          </p:cNvPr>
          <p:cNvCxnSpPr>
            <a:cxnSpLocks/>
            <a:stCxn id="30" idx="0"/>
            <a:endCxn id="9" idx="2"/>
          </p:cNvCxnSpPr>
          <p:nvPr/>
        </p:nvCxnSpPr>
        <p:spPr>
          <a:xfrm flipH="1" flipV="1">
            <a:off x="7558088" y="3676120"/>
            <a:ext cx="188912" cy="153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569C96-7A49-984A-9BB0-75DDB1376828}"/>
              </a:ext>
            </a:extLst>
          </p:cNvPr>
          <p:cNvSpPr txBox="1"/>
          <p:nvPr/>
        </p:nvSpPr>
        <p:spPr>
          <a:xfrm>
            <a:off x="7831137" y="4463346"/>
            <a:ext cx="8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EBBE2-9B8C-C845-BC6F-D0413074613C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8041025" y="3676120"/>
            <a:ext cx="227731" cy="78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CB025C8-60E3-8E47-8D9D-E277BF015CFB}"/>
              </a:ext>
            </a:extLst>
          </p:cNvPr>
          <p:cNvSpPr txBox="1"/>
          <p:nvPr/>
        </p:nvSpPr>
        <p:spPr>
          <a:xfrm>
            <a:off x="8599494" y="4936812"/>
            <a:ext cx="9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release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AFBDEE-ACAE-2D4F-84A5-5D67D7B13459}"/>
              </a:ext>
            </a:extLst>
          </p:cNvPr>
          <p:cNvCxnSpPr>
            <a:cxnSpLocks/>
            <a:stCxn id="41" idx="0"/>
            <a:endCxn id="11" idx="2"/>
          </p:cNvCxnSpPr>
          <p:nvPr/>
        </p:nvCxnSpPr>
        <p:spPr>
          <a:xfrm flipH="1" flipV="1">
            <a:off x="8848725" y="3676120"/>
            <a:ext cx="233095" cy="126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05DD8C-7DBC-4B48-BE4F-DC82F76C814A}"/>
              </a:ext>
            </a:extLst>
          </p:cNvPr>
          <p:cNvSpPr txBox="1"/>
          <p:nvPr/>
        </p:nvSpPr>
        <p:spPr>
          <a:xfrm>
            <a:off x="9265693" y="4387319"/>
            <a:ext cx="110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136DD-65D0-A74C-9CC0-41EE5B27B05F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H="1" flipV="1">
            <a:off x="9661525" y="3676120"/>
            <a:ext cx="158471" cy="7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9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1242</Words>
  <Application>Microsoft Macintosh PowerPoint</Application>
  <PresentationFormat>Widescreen</PresentationFormat>
  <Paragraphs>267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</vt:lpstr>
      <vt:lpstr>Times New Roman</vt:lpstr>
      <vt:lpstr>Office Theme</vt:lpstr>
      <vt:lpstr>ICESat-2 data products</vt:lpstr>
      <vt:lpstr>Outline</vt:lpstr>
      <vt:lpstr>PowerPoint Presentation</vt:lpstr>
      <vt:lpstr>ICESat-2 data timeline</vt:lpstr>
      <vt:lpstr>PowerPoint Presentation</vt:lpstr>
      <vt:lpstr>Along and across-track coordinates</vt:lpstr>
      <vt:lpstr>ICESat-2 in its two orientations</vt:lpstr>
      <vt:lpstr>General considerations for along-track products: regions</vt:lpstr>
      <vt:lpstr>General considerations for along-track products: File-naming conventions</vt:lpstr>
      <vt:lpstr>PowerPoint Presentation</vt:lpstr>
      <vt:lpstr>ATL03- geolocated photons</vt:lpstr>
      <vt:lpstr>ATL03 example: Big, complex data</vt:lpstr>
      <vt:lpstr>ATL03: Bathymetry</vt:lpstr>
      <vt:lpstr>ATL03: Complex glacier surfaces</vt:lpstr>
      <vt:lpstr>ATL06: Land-ice height</vt:lpstr>
      <vt:lpstr>ATL06 example: along-track slopes</vt:lpstr>
      <vt:lpstr>PowerPoint Presentation</vt:lpstr>
      <vt:lpstr>ATL06 example: problems with surface water in Greenland</vt:lpstr>
      <vt:lpstr>ATL11: Land-ice H(t) [Future product]</vt:lpstr>
      <vt:lpstr>ATL11 example: Elevation and elevation change </vt:lpstr>
      <vt:lpstr>ATL11: Mapping elevation change</vt:lpstr>
      <vt:lpstr>ATL14/15: land ice DEM and elevation change</vt:lpstr>
      <vt:lpstr>ATL08: Land/water vegetation elevation </vt:lpstr>
      <vt:lpstr>ATL08 example</vt:lpstr>
      <vt:lpstr>ATL07: Sea-ice height</vt:lpstr>
      <vt:lpstr>ATL10: Sea-ice freeboard</vt:lpstr>
      <vt:lpstr>ATL07 and ATL10 example:</vt:lpstr>
      <vt:lpstr>ATL04/09: Calibrated backscatter / Atmospheric characteristics</vt:lpstr>
      <vt:lpstr>ATL09 example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ICESat-2 data products</dc:title>
  <dc:creator>Ben</dc:creator>
  <cp:lastModifiedBy>Ben</cp:lastModifiedBy>
  <cp:revision>31</cp:revision>
  <cp:lastPrinted>2020-06-10T20:18:54Z</cp:lastPrinted>
  <dcterms:created xsi:type="dcterms:W3CDTF">2020-05-29T00:13:49Z</dcterms:created>
  <dcterms:modified xsi:type="dcterms:W3CDTF">2020-06-10T20:21:53Z</dcterms:modified>
</cp:coreProperties>
</file>